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Oswald Medium"/>
      <p:regular r:id="rId27"/>
      <p:bold r:id="rId28"/>
    </p:embeddedFont>
    <p:embeddedFont>
      <p:font typeface="Helvetica Neue"/>
      <p:regular r:id="rId29"/>
      <p:bold r:id="rId30"/>
      <p:italic r:id="rId31"/>
      <p:boldItalic r:id="rId32"/>
    </p:embeddedFont>
    <p:embeddedFont>
      <p:font typeface="Oswald"/>
      <p:regular r:id="rId33"/>
      <p:bold r:id="rId34"/>
    </p:embeddedFon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OswaldMedium-bold.fntdata"/><Relationship Id="rId27" Type="http://schemas.openxmlformats.org/officeDocument/2006/relationships/font" Target="fonts/Oswald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5.xml"/><Relationship Id="rId33" Type="http://schemas.openxmlformats.org/officeDocument/2006/relationships/font" Target="fonts/Oswald-regular.fntdata"/><Relationship Id="rId10" Type="http://schemas.openxmlformats.org/officeDocument/2006/relationships/slide" Target="slides/slide4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6.xml"/><Relationship Id="rId34" Type="http://schemas.openxmlformats.org/officeDocument/2006/relationships/font" Target="fonts/Oswald-bold.fntdata"/><Relationship Id="rId15" Type="http://schemas.openxmlformats.org/officeDocument/2006/relationships/slide" Target="slides/slide9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8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hemobileindian.com/news/why-is-android-so-popular-899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4027aae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4027aae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40840979b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40840979b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https://www.themobileindian.com/news/why-is-android-so-popular-899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3eb306ae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3eb306ae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3eb306ae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3eb306ae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Kitkat 4.4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 Google Now integrated integrated to always listen for phrase “OK Google”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Screen Immersion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Enhancements</a:t>
            </a:r>
            <a:r>
              <a:rPr lang="en"/>
              <a:t> in NFC -&gt; Connectionless file transfer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4084097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4084097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40292b97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40292b97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408b702e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408b702e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3eb306ae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43eb306ae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3eb306ae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43eb306ae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3eb306ae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3eb306ae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40840979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440840979b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4408b702e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4408b702e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40840979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440840979b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40840979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440840979b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40840979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440840979b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40840979b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40840979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40840979b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40840979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40840979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440840979b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40840979b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40840979b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513159" y="514349"/>
            <a:ext cx="60006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513159" y="2882900"/>
            <a:ext cx="48006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8" name="Google Shape;68;p14"/>
          <p:cNvCxnSpPr/>
          <p:nvPr/>
        </p:nvCxnSpPr>
        <p:spPr>
          <a:xfrm flipH="1">
            <a:off x="6171009" y="6350"/>
            <a:ext cx="2857500" cy="285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14"/>
          <p:cNvCxnSpPr/>
          <p:nvPr/>
        </p:nvCxnSpPr>
        <p:spPr>
          <a:xfrm flipH="1">
            <a:off x="4581019" y="68659"/>
            <a:ext cx="4560600" cy="45606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p14"/>
          <p:cNvCxnSpPr/>
          <p:nvPr/>
        </p:nvCxnSpPr>
        <p:spPr>
          <a:xfrm flipH="1">
            <a:off x="5426719" y="171450"/>
            <a:ext cx="3714900" cy="3714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p14"/>
          <p:cNvCxnSpPr/>
          <p:nvPr/>
        </p:nvCxnSpPr>
        <p:spPr>
          <a:xfrm flipH="1">
            <a:off x="5501719" y="24208"/>
            <a:ext cx="3639900" cy="363990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14"/>
          <p:cNvCxnSpPr/>
          <p:nvPr/>
        </p:nvCxnSpPr>
        <p:spPr>
          <a:xfrm flipH="1">
            <a:off x="5884219" y="457201"/>
            <a:ext cx="3257400" cy="325740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513159" y="514350"/>
            <a:ext cx="64008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3048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513158" y="1504950"/>
            <a:ext cx="6400800" cy="1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513160" y="3371850"/>
            <a:ext cx="64008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513158" y="514350"/>
            <a:ext cx="37032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3048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2" type="body"/>
          </p:nvPr>
        </p:nvSpPr>
        <p:spPr>
          <a:xfrm>
            <a:off x="4356100" y="514351"/>
            <a:ext cx="37008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3048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729060" y="514350"/>
            <a:ext cx="3487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1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b="1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513158" y="952897"/>
            <a:ext cx="3703200" cy="22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048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3" type="body"/>
          </p:nvPr>
        </p:nvSpPr>
        <p:spPr>
          <a:xfrm>
            <a:off x="4559300" y="514350"/>
            <a:ext cx="34989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1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b="1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Font typeface="Noto Sans Symbols"/>
              <a:buNone/>
              <a:defRPr b="1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4" type="body"/>
          </p:nvPr>
        </p:nvSpPr>
        <p:spPr>
          <a:xfrm>
            <a:off x="4354909" y="946547"/>
            <a:ext cx="3696900" cy="22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048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5313759" y="514350"/>
            <a:ext cx="2743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513159" y="514350"/>
            <a:ext cx="4457700" cy="39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3048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5313759" y="1657349"/>
            <a:ext cx="2743200" cy="1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oto Sans Symbols"/>
              <a:buNone/>
              <a:defRPr b="0" i="0" sz="9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oto Sans Symbols"/>
              <a:buNone/>
              <a:defRPr b="0" i="0" sz="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500"/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542109" y="1085850"/>
            <a:ext cx="4515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9" name="Google Shape;119;p22"/>
          <p:cNvSpPr/>
          <p:nvPr>
            <p:ph idx="2" type="pic"/>
          </p:nvPr>
        </p:nvSpPr>
        <p:spPr>
          <a:xfrm>
            <a:off x="741759" y="685800"/>
            <a:ext cx="2460900" cy="3429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/>
          <a:lstStyle>
            <a:lvl1pPr lvl="0" marR="0" rtl="0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542109" y="2082800"/>
            <a:ext cx="4515900" cy="15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Noto Sans Symbols"/>
              <a:buNone/>
              <a:defRPr b="0" i="0" sz="9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oto Sans Symbols"/>
              <a:buNone/>
              <a:defRPr b="0" i="0" sz="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500"/>
              <a:buFont typeface="Noto Sans Symbols"/>
              <a:buNone/>
              <a:defRPr b="0" i="0" sz="7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1" name="Google Shape;121;p22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22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6" name="Google Shape;126;p23"/>
          <p:cNvSpPr/>
          <p:nvPr>
            <p:ph idx="2" type="pic"/>
          </p:nvPr>
        </p:nvSpPr>
        <p:spPr>
          <a:xfrm>
            <a:off x="514350" y="400050"/>
            <a:ext cx="8114100" cy="23433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/>
          <a:lstStyle>
            <a:lvl1pPr lvl="0" marR="0" rtl="0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685801" y="2882900"/>
            <a:ext cx="6228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3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23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513160" y="514350"/>
            <a:ext cx="7543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513159" y="3086100"/>
            <a:ext cx="64020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4" name="Google Shape;134;p24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5" name="Google Shape;135;p24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856058" y="514350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1084659" y="2571750"/>
            <a:ext cx="64008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0" name="Google Shape;140;p25"/>
          <p:cNvSpPr txBox="1"/>
          <p:nvPr>
            <p:ph idx="2" type="body"/>
          </p:nvPr>
        </p:nvSpPr>
        <p:spPr>
          <a:xfrm>
            <a:off x="513160" y="3225800"/>
            <a:ext cx="6400800" cy="12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1" name="Google Shape;141;p25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5"/>
          <p:cNvSpPr txBox="1"/>
          <p:nvPr/>
        </p:nvSpPr>
        <p:spPr>
          <a:xfrm>
            <a:off x="398859" y="60916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100"/>
          </a:p>
        </p:txBody>
      </p:sp>
      <p:sp>
        <p:nvSpPr>
          <p:cNvPr id="145" name="Google Shape;145;p25"/>
          <p:cNvSpPr txBox="1"/>
          <p:nvPr/>
        </p:nvSpPr>
        <p:spPr>
          <a:xfrm>
            <a:off x="7714059" y="2076451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513159" y="2571750"/>
            <a:ext cx="6400800" cy="127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513158" y="3849736"/>
            <a:ext cx="64020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9" name="Google Shape;149;p26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26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1" name="Google Shape;151;p26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856060" y="514350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513159" y="2946400"/>
            <a:ext cx="64008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5" name="Google Shape;155;p27"/>
          <p:cNvSpPr txBox="1"/>
          <p:nvPr>
            <p:ph idx="2" type="body"/>
          </p:nvPr>
        </p:nvSpPr>
        <p:spPr>
          <a:xfrm>
            <a:off x="513158" y="3733800"/>
            <a:ext cx="6400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27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7" name="Google Shape;157;p27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7"/>
          <p:cNvSpPr txBox="1"/>
          <p:nvPr/>
        </p:nvSpPr>
        <p:spPr>
          <a:xfrm>
            <a:off x="398859" y="60916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100"/>
          </a:p>
        </p:txBody>
      </p:sp>
      <p:sp>
        <p:nvSpPr>
          <p:cNvPr id="160" name="Google Shape;160;p27"/>
          <p:cNvSpPr txBox="1"/>
          <p:nvPr/>
        </p:nvSpPr>
        <p:spPr>
          <a:xfrm>
            <a:off x="7714059" y="2076451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513160" y="514350"/>
            <a:ext cx="7543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513159" y="2946400"/>
            <a:ext cx="6400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4" name="Google Shape;164;p28"/>
          <p:cNvSpPr txBox="1"/>
          <p:nvPr>
            <p:ph idx="2" type="body"/>
          </p:nvPr>
        </p:nvSpPr>
        <p:spPr>
          <a:xfrm>
            <a:off x="513158" y="3575049"/>
            <a:ext cx="64008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5" name="Google Shape;165;p28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7" name="Google Shape;167;p28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 rot="5400000">
            <a:off x="2357859" y="-1330350"/>
            <a:ext cx="27114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048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1" name="Google Shape;171;p29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2" name="Google Shape;172;p29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3" name="Google Shape;173;p29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 rot="5400000">
            <a:off x="5571009" y="1457400"/>
            <a:ext cx="34290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 rot="5400000">
            <a:off x="1457400" y="-428700"/>
            <a:ext cx="39813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048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7" name="Google Shape;177;p30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8" name="Google Shape;178;p30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30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19877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6905119" y="2222500"/>
            <a:ext cx="2236501" cy="2406758"/>
            <a:chOff x="9206826" y="2963333"/>
            <a:chExt cx="2982002" cy="3209011"/>
          </a:xfrm>
        </p:grpSpPr>
        <p:cxnSp>
          <p:nvCxnSpPr>
            <p:cNvPr id="52" name="Google Shape;52;p13"/>
            <p:cNvCxnSpPr/>
            <p:nvPr/>
          </p:nvCxnSpPr>
          <p:spPr>
            <a:xfrm flipH="1">
              <a:off x="11275926" y="2963333"/>
              <a:ext cx="912900" cy="9129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" name="Google Shape;53;p13"/>
            <p:cNvCxnSpPr/>
            <p:nvPr/>
          </p:nvCxnSpPr>
          <p:spPr>
            <a:xfrm flipH="1">
              <a:off x="9206826" y="3190344"/>
              <a:ext cx="2982000" cy="2982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" name="Google Shape;54;p13"/>
            <p:cNvCxnSpPr/>
            <p:nvPr/>
          </p:nvCxnSpPr>
          <p:spPr>
            <a:xfrm flipH="1">
              <a:off x="10292226" y="3285067"/>
              <a:ext cx="1896600" cy="1896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" name="Google Shape;55;p13"/>
            <p:cNvCxnSpPr/>
            <p:nvPr/>
          </p:nvCxnSpPr>
          <p:spPr>
            <a:xfrm flipH="1">
              <a:off x="10443125" y="3131080"/>
              <a:ext cx="1745700" cy="17457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" name="Google Shape;56;p13"/>
            <p:cNvCxnSpPr/>
            <p:nvPr/>
          </p:nvCxnSpPr>
          <p:spPr>
            <a:xfrm flipH="1">
              <a:off x="10918927" y="3683001"/>
              <a:ext cx="1269900" cy="12699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7" name="Google Shape;57;p13"/>
          <p:cNvSpPr txBox="1"/>
          <p:nvPr>
            <p:ph type="title"/>
          </p:nvPr>
        </p:nvSpPr>
        <p:spPr>
          <a:xfrm>
            <a:off x="513159" y="3365499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513159" y="514350"/>
            <a:ext cx="64008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3048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▶"/>
              <a:defRPr b="0" i="0" sz="15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▶"/>
              <a:defRPr b="0" i="0" sz="1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7428309" y="4629150"/>
            <a:ext cx="120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513159" y="4629150"/>
            <a:ext cx="56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7772400" y="4183856"/>
            <a:ext cx="8565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source.android.com/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26.png"/><Relationship Id="rId7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0.png"/><Relationship Id="rId5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eveloper.android.com/distribute/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acmwvu@gmail.com" TargetMode="External"/><Relationship Id="rId4" Type="http://schemas.openxmlformats.org/officeDocument/2006/relationships/hyperlink" Target="https://acm.orgs.wvu.edu/" TargetMode="External"/><Relationship Id="rId5" Type="http://schemas.openxmlformats.org/officeDocument/2006/relationships/hyperlink" Target="https://acm.orgs.wvu.edu/membership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/>
          <p:nvPr/>
        </p:nvSpPr>
        <p:spPr>
          <a:xfrm>
            <a:off x="-125" y="1722900"/>
            <a:ext cx="9144000" cy="806700"/>
          </a:xfrm>
          <a:prstGeom prst="rect">
            <a:avLst/>
          </a:prstGeom>
          <a:solidFill>
            <a:srgbClr val="0F48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 </a:t>
            </a:r>
            <a:r>
              <a:rPr b="1"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 percent</a:t>
            </a: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smartphones run </a:t>
            </a:r>
            <a:r>
              <a:rPr b="1"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android </a:t>
            </a: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worldwide</a:t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31"/>
          <p:cNvSpPr txBox="1"/>
          <p:nvPr>
            <p:ph type="ctrTitle"/>
          </p:nvPr>
        </p:nvSpPr>
        <p:spPr>
          <a:xfrm>
            <a:off x="150" y="0"/>
            <a:ext cx="9144000" cy="1722900"/>
          </a:xfrm>
          <a:prstGeom prst="rect">
            <a:avLst/>
          </a:prstGeom>
          <a:solidFill>
            <a:srgbClr val="F1C23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Android Development Workshop</a:t>
            </a:r>
            <a:endParaRPr b="1" sz="4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000" y="2295600"/>
            <a:ext cx="2208951" cy="285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50" y="4114548"/>
            <a:ext cx="2745825" cy="10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4950" y="4529075"/>
            <a:ext cx="3861675" cy="5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/>
          <p:nvPr/>
        </p:nvSpPr>
        <p:spPr>
          <a:xfrm>
            <a:off x="125500" y="423575"/>
            <a:ext cx="8901900" cy="1237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0"/>
          <p:cNvSpPr txBox="1"/>
          <p:nvPr/>
        </p:nvSpPr>
        <p:spPr>
          <a:xfrm>
            <a:off x="2810325" y="423575"/>
            <a:ext cx="29430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  <a:endParaRPr b="1" sz="3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Google Shape;265;p40"/>
          <p:cNvSpPr/>
          <p:nvPr/>
        </p:nvSpPr>
        <p:spPr>
          <a:xfrm>
            <a:off x="121063" y="1798538"/>
            <a:ext cx="8901900" cy="1237200"/>
          </a:xfrm>
          <a:prstGeom prst="rect">
            <a:avLst/>
          </a:prstGeom>
          <a:solidFill>
            <a:srgbClr val="0F48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0"/>
          <p:cNvSpPr txBox="1"/>
          <p:nvPr/>
        </p:nvSpPr>
        <p:spPr>
          <a:xfrm>
            <a:off x="2431400" y="1798550"/>
            <a:ext cx="36282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 Source</a:t>
            </a:r>
            <a:endParaRPr b="1" sz="3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p40"/>
          <p:cNvSpPr/>
          <p:nvPr/>
        </p:nvSpPr>
        <p:spPr>
          <a:xfrm>
            <a:off x="121050" y="3139388"/>
            <a:ext cx="8901900" cy="1237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0"/>
          <p:cNvSpPr txBox="1"/>
          <p:nvPr/>
        </p:nvSpPr>
        <p:spPr>
          <a:xfrm>
            <a:off x="2186725" y="3139400"/>
            <a:ext cx="40407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Easy to Develop</a:t>
            </a:r>
            <a:endParaRPr b="1" sz="3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9" name="Google Shape;269;p4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9088" y="1893950"/>
            <a:ext cx="1012275" cy="10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5075" y="3175687"/>
            <a:ext cx="1140288" cy="11402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40"/>
          <p:cNvGrpSpPr/>
          <p:nvPr/>
        </p:nvGrpSpPr>
        <p:grpSpPr>
          <a:xfrm>
            <a:off x="0" y="0"/>
            <a:ext cx="9150725" cy="5116750"/>
            <a:chOff x="0" y="0"/>
            <a:chExt cx="9150725" cy="5116750"/>
          </a:xfrm>
        </p:grpSpPr>
        <p:sp>
          <p:nvSpPr>
            <p:cNvPr id="272" name="Google Shape;272;p40"/>
            <p:cNvSpPr/>
            <p:nvPr/>
          </p:nvSpPr>
          <p:spPr>
            <a:xfrm>
              <a:off x="6725" y="4585450"/>
              <a:ext cx="9144000" cy="5313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 rot="1626355">
              <a:off x="2653471" y="4611169"/>
              <a:ext cx="412170" cy="385606"/>
            </a:xfrm>
            <a:prstGeom prst="triangle">
              <a:avLst>
                <a:gd fmla="val 50000" name="adj"/>
              </a:avLst>
            </a:prstGeom>
            <a:solidFill>
              <a:srgbClr val="000000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4007200" y="4625776"/>
              <a:ext cx="417000" cy="443700"/>
            </a:xfrm>
            <a:prstGeom prst="ellipse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5224175" y="4649321"/>
              <a:ext cx="369900" cy="396600"/>
            </a:xfrm>
            <a:prstGeom prst="rect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 flipH="1">
              <a:off x="25" y="0"/>
              <a:ext cx="67200" cy="4649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 flipH="1">
              <a:off x="9076800" y="0"/>
              <a:ext cx="67200" cy="4649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0" y="0"/>
              <a:ext cx="9144000" cy="2958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9" name="Google Shape;27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408" y="436728"/>
            <a:ext cx="1237200" cy="12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933" y="1788065"/>
            <a:ext cx="1237200" cy="12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933" y="3139415"/>
            <a:ext cx="1237200" cy="12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99100" y="524736"/>
            <a:ext cx="1140300" cy="1140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1"/>
          <p:cNvPicPr preferRelativeResize="0"/>
          <p:nvPr/>
        </p:nvPicPr>
        <p:blipFill rotWithShape="1">
          <a:blip r:embed="rId3">
            <a:alphaModFix/>
          </a:blip>
          <a:srcRect b="16739" l="29257" r="24529" t="20356"/>
          <a:stretch/>
        </p:blipFill>
        <p:spPr>
          <a:xfrm>
            <a:off x="2181776" y="1343875"/>
            <a:ext cx="4644749" cy="355645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1"/>
          <p:cNvSpPr txBox="1"/>
          <p:nvPr>
            <p:ph idx="4294967295" type="title"/>
          </p:nvPr>
        </p:nvSpPr>
        <p:spPr>
          <a:xfrm>
            <a:off x="0" y="0"/>
            <a:ext cx="9144000" cy="1124400"/>
          </a:xfrm>
          <a:prstGeom prst="rect">
            <a:avLst/>
          </a:prstGeom>
          <a:solidFill>
            <a:srgbClr val="0F486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Developing our First App</a:t>
            </a:r>
            <a:endParaRPr b="1"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/>
          <p:nvPr>
            <p:ph type="title"/>
          </p:nvPr>
        </p:nvSpPr>
        <p:spPr>
          <a:xfrm>
            <a:off x="0" y="0"/>
            <a:ext cx="9144000" cy="1260600"/>
          </a:xfrm>
          <a:prstGeom prst="rect">
            <a:avLst/>
          </a:prstGeom>
          <a:solidFill>
            <a:srgbClr val="0F486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lt1"/>
                </a:solidFill>
              </a:rPr>
              <a:t>Targeted Android Devices</a:t>
            </a:r>
            <a:endParaRPr b="1" sz="3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42"/>
          <p:cNvPicPr preferRelativeResize="0"/>
          <p:nvPr/>
        </p:nvPicPr>
        <p:blipFill rotWithShape="1">
          <a:blip r:embed="rId3">
            <a:alphaModFix/>
          </a:blip>
          <a:srcRect b="7270" l="0" r="0" t="0"/>
          <a:stretch/>
        </p:blipFill>
        <p:spPr>
          <a:xfrm>
            <a:off x="2333075" y="1329250"/>
            <a:ext cx="3980174" cy="35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F486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Targeted Android Devices</a:t>
            </a:r>
            <a:endParaRPr b="1" sz="3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43"/>
          <p:cNvSpPr txBox="1"/>
          <p:nvPr>
            <p:ph idx="1" type="body"/>
          </p:nvPr>
        </p:nvSpPr>
        <p:spPr>
          <a:xfrm>
            <a:off x="0" y="1007325"/>
            <a:ext cx="9144000" cy="1635900"/>
          </a:xfrm>
          <a:prstGeom prst="rect">
            <a:avLst/>
          </a:prstGeom>
          <a:solidFill>
            <a:srgbClr val="F1C23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Char char="●"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Tells you how many devices your application will target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Char char="●"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lower the version you allow, the more devices you can target!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7" marL="3657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Char char="○"/>
            </a:pPr>
            <a:r>
              <a:rPr b="1" lang="en" sz="1800" u="sng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Trade off?</a:t>
            </a:r>
            <a:endParaRPr b="1" sz="1800" u="sng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Char char="●"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will have not have access to any features that came with newer versions</a:t>
            </a: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</a:t>
            </a: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1" name="Google Shape;30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625" y="2447359"/>
            <a:ext cx="6943725" cy="26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/>
          <p:nvPr>
            <p:ph idx="4294967295" type="title"/>
          </p:nvPr>
        </p:nvSpPr>
        <p:spPr>
          <a:xfrm>
            <a:off x="0" y="16935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Hello World!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7" name="Google Shape;30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575" y="1462461"/>
            <a:ext cx="1260072" cy="90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575" y="2649549"/>
            <a:ext cx="1260072" cy="90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575" y="3836624"/>
            <a:ext cx="1260072" cy="90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575" y="331686"/>
            <a:ext cx="1260072" cy="90777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4"/>
          <p:cNvSpPr txBox="1"/>
          <p:nvPr/>
        </p:nvSpPr>
        <p:spPr>
          <a:xfrm>
            <a:off x="1421763" y="713350"/>
            <a:ext cx="10137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app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p44"/>
          <p:cNvSpPr txBox="1"/>
          <p:nvPr/>
        </p:nvSpPr>
        <p:spPr>
          <a:xfrm>
            <a:off x="2587854" y="1844475"/>
            <a:ext cx="13551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Manifest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p44"/>
          <p:cNvSpPr txBox="1"/>
          <p:nvPr/>
        </p:nvSpPr>
        <p:spPr>
          <a:xfrm>
            <a:off x="2587854" y="2868525"/>
            <a:ext cx="13551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java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p44"/>
          <p:cNvSpPr txBox="1"/>
          <p:nvPr/>
        </p:nvSpPr>
        <p:spPr>
          <a:xfrm>
            <a:off x="2587854" y="4090525"/>
            <a:ext cx="13551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res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Google Shape;315;p44"/>
          <p:cNvSpPr/>
          <p:nvPr/>
        </p:nvSpPr>
        <p:spPr>
          <a:xfrm>
            <a:off x="4037150" y="1674175"/>
            <a:ext cx="376500" cy="729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16" name="Google Shape;316;p44"/>
          <p:cNvSpPr/>
          <p:nvPr/>
        </p:nvSpPr>
        <p:spPr>
          <a:xfrm>
            <a:off x="4037150" y="2827725"/>
            <a:ext cx="376500" cy="729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17" name="Google Shape;317;p44"/>
          <p:cNvSpPr/>
          <p:nvPr/>
        </p:nvSpPr>
        <p:spPr>
          <a:xfrm>
            <a:off x="4037150" y="3925713"/>
            <a:ext cx="376500" cy="729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18" name="Google Shape;318;p44"/>
          <p:cNvSpPr txBox="1"/>
          <p:nvPr/>
        </p:nvSpPr>
        <p:spPr>
          <a:xfrm>
            <a:off x="4693025" y="1623775"/>
            <a:ext cx="32139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Application boot instructions</a:t>
            </a:r>
            <a:endParaRPr sz="1800"/>
          </a:p>
        </p:txBody>
      </p:sp>
      <p:sp>
        <p:nvSpPr>
          <p:cNvPr id="319" name="Google Shape;319;p44"/>
          <p:cNvSpPr txBox="1"/>
          <p:nvPr/>
        </p:nvSpPr>
        <p:spPr>
          <a:xfrm>
            <a:off x="4693025" y="2802525"/>
            <a:ext cx="32139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Source Code</a:t>
            </a:r>
            <a:endParaRPr sz="1800"/>
          </a:p>
        </p:txBody>
      </p:sp>
      <p:sp>
        <p:nvSpPr>
          <p:cNvPr id="320" name="Google Shape;320;p44"/>
          <p:cNvSpPr txBox="1"/>
          <p:nvPr/>
        </p:nvSpPr>
        <p:spPr>
          <a:xfrm>
            <a:off x="4693025" y="3900525"/>
            <a:ext cx="44172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Resources (logos, layouts, styles, etc…)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Resources ‘res’</a:t>
            </a:r>
            <a:endParaRPr/>
          </a:p>
        </p:txBody>
      </p:sp>
      <p:sp>
        <p:nvSpPr>
          <p:cNvPr id="326" name="Google Shape;326;p45"/>
          <p:cNvSpPr txBox="1"/>
          <p:nvPr>
            <p:ph idx="1" type="body"/>
          </p:nvPr>
        </p:nvSpPr>
        <p:spPr>
          <a:xfrm>
            <a:off x="4702000" y="1875600"/>
            <a:ext cx="4173000" cy="26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folder is where all app related </a:t>
            </a:r>
            <a:r>
              <a:rPr lang="en"/>
              <a:t>resources</a:t>
            </a:r>
            <a:r>
              <a:rPr lang="en"/>
              <a:t> will be held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Images/logos, styles, colors, etc.. Will all be placed within one of the folders in the resource folder.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7" name="Google Shape;32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00" y="1120325"/>
            <a:ext cx="1121898" cy="8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5"/>
          <p:cNvSpPr txBox="1"/>
          <p:nvPr/>
        </p:nvSpPr>
        <p:spPr>
          <a:xfrm>
            <a:off x="1922204" y="1458750"/>
            <a:ext cx="13551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res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9" name="Google Shape;32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600" y="2075763"/>
            <a:ext cx="1121898" cy="8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600" y="3095496"/>
            <a:ext cx="1121898" cy="8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600" y="4128682"/>
            <a:ext cx="1121898" cy="8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5"/>
          <p:cNvSpPr txBox="1"/>
          <p:nvPr/>
        </p:nvSpPr>
        <p:spPr>
          <a:xfrm>
            <a:off x="2343554" y="2244988"/>
            <a:ext cx="13551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drawable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p45"/>
          <p:cNvSpPr txBox="1"/>
          <p:nvPr/>
        </p:nvSpPr>
        <p:spPr>
          <a:xfrm>
            <a:off x="2422004" y="3264713"/>
            <a:ext cx="13551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layout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4" name="Google Shape;334;p45"/>
          <p:cNvSpPr txBox="1"/>
          <p:nvPr/>
        </p:nvSpPr>
        <p:spPr>
          <a:xfrm>
            <a:off x="2422004" y="4284438"/>
            <a:ext cx="13551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values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5" name="Google Shape;335;p45"/>
          <p:cNvSpPr/>
          <p:nvPr/>
        </p:nvSpPr>
        <p:spPr>
          <a:xfrm>
            <a:off x="3700900" y="1470600"/>
            <a:ext cx="620700" cy="3264900"/>
          </a:xfrm>
          <a:prstGeom prst="rightBrace">
            <a:avLst>
              <a:gd fmla="val 8333" name="adj1"/>
              <a:gd fmla="val 5083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Resources ‘java’</a:t>
            </a:r>
            <a:endParaRPr/>
          </a:p>
        </p:txBody>
      </p:sp>
      <p:pic>
        <p:nvPicPr>
          <p:cNvPr id="341" name="Google Shape;3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00" y="1120325"/>
            <a:ext cx="1121898" cy="8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6"/>
          <p:cNvSpPr txBox="1"/>
          <p:nvPr/>
        </p:nvSpPr>
        <p:spPr>
          <a:xfrm>
            <a:off x="1922204" y="1458750"/>
            <a:ext cx="13551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java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3" name="Google Shape;34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600" y="2075763"/>
            <a:ext cx="1121898" cy="8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600" y="3095496"/>
            <a:ext cx="1121898" cy="8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600" y="4128682"/>
            <a:ext cx="1121898" cy="8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6"/>
          <p:cNvSpPr txBox="1"/>
          <p:nvPr/>
        </p:nvSpPr>
        <p:spPr>
          <a:xfrm>
            <a:off x="2343549" y="2245000"/>
            <a:ext cx="17859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company.app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Google Shape;347;p46"/>
          <p:cNvSpPr txBox="1"/>
          <p:nvPr/>
        </p:nvSpPr>
        <p:spPr>
          <a:xfrm>
            <a:off x="2421998" y="3264725"/>
            <a:ext cx="18549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company.app </a:t>
            </a:r>
            <a:r>
              <a:rPr b="1" lang="en" sz="18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(androidTest)</a:t>
            </a:r>
            <a:endParaRPr b="1" sz="18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p46"/>
          <p:cNvSpPr txBox="1"/>
          <p:nvPr/>
        </p:nvSpPr>
        <p:spPr>
          <a:xfrm>
            <a:off x="2421998" y="4284450"/>
            <a:ext cx="1908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Company.app </a:t>
            </a:r>
            <a:r>
              <a:rPr b="1" lang="en" sz="18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(test)</a:t>
            </a:r>
            <a:endParaRPr b="1" sz="18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9" name="Google Shape;349;p46"/>
          <p:cNvSpPr/>
          <p:nvPr/>
        </p:nvSpPr>
        <p:spPr>
          <a:xfrm>
            <a:off x="4256500" y="2359750"/>
            <a:ext cx="717600" cy="2577300"/>
          </a:xfrm>
          <a:prstGeom prst="rightBrace">
            <a:avLst>
              <a:gd fmla="val 8333" name="adj1"/>
              <a:gd fmla="val 5083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50" name="Google Shape;350;p46"/>
          <p:cNvSpPr txBox="1"/>
          <p:nvPr>
            <p:ph idx="1" type="body"/>
          </p:nvPr>
        </p:nvSpPr>
        <p:spPr>
          <a:xfrm>
            <a:off x="5101150" y="3088000"/>
            <a:ext cx="3932400" cy="17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 is the primary programming language used in android development.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These folders will hold the source code for your project and tests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7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F486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</a:rPr>
              <a:t>Activity</a:t>
            </a:r>
            <a:endParaRPr b="1" sz="3600">
              <a:solidFill>
                <a:schemeClr val="lt1"/>
              </a:solidFill>
            </a:endParaRPr>
          </a:p>
        </p:txBody>
      </p:sp>
      <p:pic>
        <p:nvPicPr>
          <p:cNvPr id="356" name="Google Shape;35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525" y="950013"/>
            <a:ext cx="4718878" cy="39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3450" y="1458225"/>
            <a:ext cx="2063075" cy="309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7"/>
          <p:cNvPicPr preferRelativeResize="0"/>
          <p:nvPr/>
        </p:nvPicPr>
        <p:blipFill rotWithShape="1">
          <a:blip r:embed="rId5">
            <a:alphaModFix/>
          </a:blip>
          <a:srcRect b="0" l="32016" r="30175" t="0"/>
          <a:stretch/>
        </p:blipFill>
        <p:spPr>
          <a:xfrm>
            <a:off x="311700" y="1196238"/>
            <a:ext cx="2063076" cy="341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8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F486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</a:rPr>
              <a:t>Activity</a:t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364" name="Google Shape;364;p48"/>
          <p:cNvSpPr txBox="1"/>
          <p:nvPr>
            <p:ph idx="1" type="body"/>
          </p:nvPr>
        </p:nvSpPr>
        <p:spPr>
          <a:xfrm>
            <a:off x="0" y="1017725"/>
            <a:ext cx="9144000" cy="1650600"/>
          </a:xfrm>
          <a:prstGeom prst="rect">
            <a:avLst/>
          </a:prstGeom>
          <a:solidFill>
            <a:srgbClr val="F1C23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Think of it as a </a:t>
            </a: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will be the visual </a:t>
            </a: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component</a:t>
            </a: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your application backed with the functionality you program into each component on your page.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5" name="Google Shape;365;p48"/>
          <p:cNvPicPr preferRelativeResize="0"/>
          <p:nvPr/>
        </p:nvPicPr>
        <p:blipFill rotWithShape="1">
          <a:blip r:embed="rId3">
            <a:alphaModFix/>
          </a:blip>
          <a:srcRect b="9016" l="0" r="0" t="0"/>
          <a:stretch/>
        </p:blipFill>
        <p:spPr>
          <a:xfrm>
            <a:off x="2284650" y="2398975"/>
            <a:ext cx="4467999" cy="27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9"/>
          <p:cNvSpPr txBox="1"/>
          <p:nvPr>
            <p:ph type="title"/>
          </p:nvPr>
        </p:nvSpPr>
        <p:spPr>
          <a:xfrm>
            <a:off x="0" y="0"/>
            <a:ext cx="9144000" cy="1017900"/>
          </a:xfrm>
          <a:prstGeom prst="rect">
            <a:avLst/>
          </a:prstGeom>
          <a:solidFill>
            <a:srgbClr val="0F486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</a:rPr>
              <a:t>Layouts</a:t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371" name="Google Shape;371;p49"/>
          <p:cNvSpPr txBox="1"/>
          <p:nvPr>
            <p:ph idx="1" type="body"/>
          </p:nvPr>
        </p:nvSpPr>
        <p:spPr>
          <a:xfrm>
            <a:off x="0" y="1017725"/>
            <a:ext cx="9144000" cy="1407300"/>
          </a:xfrm>
          <a:prstGeom prst="rect">
            <a:avLst/>
          </a:prstGeom>
          <a:solidFill>
            <a:srgbClr val="F1C23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Layouts help you organize the components of your page. 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first thing you set on your activity will be the layout for the page.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72" name="Google Shape;372;p49"/>
          <p:cNvGrpSpPr/>
          <p:nvPr/>
        </p:nvGrpSpPr>
        <p:grpSpPr>
          <a:xfrm>
            <a:off x="657445" y="1996903"/>
            <a:ext cx="2244213" cy="3004932"/>
            <a:chOff x="496075" y="1260325"/>
            <a:chExt cx="2319600" cy="3486000"/>
          </a:xfrm>
        </p:grpSpPr>
        <p:sp>
          <p:nvSpPr>
            <p:cNvPr id="373" name="Google Shape;373;p49"/>
            <p:cNvSpPr/>
            <p:nvPr/>
          </p:nvSpPr>
          <p:spPr>
            <a:xfrm>
              <a:off x="496075" y="1260325"/>
              <a:ext cx="2319600" cy="3486000"/>
            </a:xfrm>
            <a:prstGeom prst="rect">
              <a:avLst/>
            </a:prstGeom>
            <a:solidFill>
              <a:srgbClr val="20124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9"/>
            <p:cNvSpPr/>
            <p:nvPr/>
          </p:nvSpPr>
          <p:spPr>
            <a:xfrm>
              <a:off x="670375" y="2105000"/>
              <a:ext cx="1930500" cy="375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9"/>
            <p:cNvSpPr/>
            <p:nvPr/>
          </p:nvSpPr>
          <p:spPr>
            <a:xfrm>
              <a:off x="690625" y="2815675"/>
              <a:ext cx="1930500" cy="375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9"/>
            <p:cNvSpPr/>
            <p:nvPr/>
          </p:nvSpPr>
          <p:spPr>
            <a:xfrm>
              <a:off x="690625" y="3491375"/>
              <a:ext cx="1930500" cy="375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9"/>
            <p:cNvSpPr/>
            <p:nvPr/>
          </p:nvSpPr>
          <p:spPr>
            <a:xfrm>
              <a:off x="690625" y="4189250"/>
              <a:ext cx="1930500" cy="375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9"/>
            <p:cNvSpPr txBox="1"/>
            <p:nvPr/>
          </p:nvSpPr>
          <p:spPr>
            <a:xfrm>
              <a:off x="616750" y="1407800"/>
              <a:ext cx="2004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</a:rPr>
                <a:t>Linear</a:t>
              </a:r>
              <a:endParaRPr b="1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379" name="Google Shape;379;p49"/>
          <p:cNvGrpSpPr/>
          <p:nvPr/>
        </p:nvGrpSpPr>
        <p:grpSpPr>
          <a:xfrm>
            <a:off x="3308444" y="1996903"/>
            <a:ext cx="2244213" cy="3004932"/>
            <a:chOff x="3236125" y="1260325"/>
            <a:chExt cx="2319600" cy="3486000"/>
          </a:xfrm>
        </p:grpSpPr>
        <p:sp>
          <p:nvSpPr>
            <p:cNvPr id="380" name="Google Shape;380;p49"/>
            <p:cNvSpPr/>
            <p:nvPr/>
          </p:nvSpPr>
          <p:spPr>
            <a:xfrm>
              <a:off x="3236125" y="1260325"/>
              <a:ext cx="2319600" cy="3486000"/>
            </a:xfrm>
            <a:prstGeom prst="rect">
              <a:avLst/>
            </a:prstGeom>
            <a:solidFill>
              <a:srgbClr val="20124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9"/>
            <p:cNvSpPr/>
            <p:nvPr/>
          </p:nvSpPr>
          <p:spPr>
            <a:xfrm>
              <a:off x="3410425" y="2105000"/>
              <a:ext cx="813000" cy="61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9"/>
            <p:cNvSpPr/>
            <p:nvPr/>
          </p:nvSpPr>
          <p:spPr>
            <a:xfrm>
              <a:off x="4548175" y="2105000"/>
              <a:ext cx="813000" cy="1086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9"/>
            <p:cNvSpPr/>
            <p:nvPr/>
          </p:nvSpPr>
          <p:spPr>
            <a:xfrm>
              <a:off x="3430675" y="3491375"/>
              <a:ext cx="1930500" cy="375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49"/>
            <p:cNvSpPr/>
            <p:nvPr/>
          </p:nvSpPr>
          <p:spPr>
            <a:xfrm>
              <a:off x="4075925" y="4189250"/>
              <a:ext cx="710400" cy="375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49"/>
            <p:cNvSpPr txBox="1"/>
            <p:nvPr/>
          </p:nvSpPr>
          <p:spPr>
            <a:xfrm>
              <a:off x="3356800" y="1407800"/>
              <a:ext cx="2004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</a:rPr>
                <a:t>Relative</a:t>
              </a:r>
              <a:endParaRPr b="1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386" name="Google Shape;386;p49"/>
          <p:cNvGrpSpPr/>
          <p:nvPr/>
        </p:nvGrpSpPr>
        <p:grpSpPr>
          <a:xfrm>
            <a:off x="6167261" y="1996903"/>
            <a:ext cx="2244213" cy="3004932"/>
            <a:chOff x="6190975" y="1260325"/>
            <a:chExt cx="2319600" cy="3486000"/>
          </a:xfrm>
        </p:grpSpPr>
        <p:sp>
          <p:nvSpPr>
            <p:cNvPr id="387" name="Google Shape;387;p49"/>
            <p:cNvSpPr/>
            <p:nvPr/>
          </p:nvSpPr>
          <p:spPr>
            <a:xfrm>
              <a:off x="6190975" y="1260325"/>
              <a:ext cx="2319600" cy="3486000"/>
            </a:xfrm>
            <a:prstGeom prst="rect">
              <a:avLst/>
            </a:prstGeom>
            <a:solidFill>
              <a:srgbClr val="20124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49"/>
            <p:cNvSpPr/>
            <p:nvPr/>
          </p:nvSpPr>
          <p:spPr>
            <a:xfrm>
              <a:off x="6365275" y="2105000"/>
              <a:ext cx="813000" cy="375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9"/>
            <p:cNvSpPr txBox="1"/>
            <p:nvPr/>
          </p:nvSpPr>
          <p:spPr>
            <a:xfrm>
              <a:off x="6311650" y="1407800"/>
              <a:ext cx="2004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</a:rPr>
                <a:t>Grid</a:t>
              </a:r>
              <a:endParaRPr b="1" sz="2400">
                <a:solidFill>
                  <a:srgbClr val="FFFFFF"/>
                </a:solidFill>
              </a:endParaRPr>
            </a:p>
          </p:txBody>
        </p:sp>
        <p:sp>
          <p:nvSpPr>
            <p:cNvPr id="390" name="Google Shape;390;p49"/>
            <p:cNvSpPr/>
            <p:nvPr/>
          </p:nvSpPr>
          <p:spPr>
            <a:xfrm>
              <a:off x="7502950" y="2066900"/>
              <a:ext cx="813000" cy="375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9"/>
            <p:cNvSpPr/>
            <p:nvPr/>
          </p:nvSpPr>
          <p:spPr>
            <a:xfrm>
              <a:off x="6375425" y="3017400"/>
              <a:ext cx="813000" cy="375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9"/>
            <p:cNvSpPr/>
            <p:nvPr/>
          </p:nvSpPr>
          <p:spPr>
            <a:xfrm>
              <a:off x="7513100" y="2979300"/>
              <a:ext cx="813000" cy="375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9"/>
            <p:cNvSpPr/>
            <p:nvPr/>
          </p:nvSpPr>
          <p:spPr>
            <a:xfrm>
              <a:off x="6375438" y="3904775"/>
              <a:ext cx="813000" cy="375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9"/>
            <p:cNvSpPr/>
            <p:nvPr/>
          </p:nvSpPr>
          <p:spPr>
            <a:xfrm>
              <a:off x="7513113" y="3866675"/>
              <a:ext cx="813000" cy="375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ctrTitle"/>
          </p:nvPr>
        </p:nvSpPr>
        <p:spPr>
          <a:xfrm>
            <a:off x="692081" y="193969"/>
            <a:ext cx="6222600" cy="337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3800"/>
              <a:buFont typeface="Impact"/>
              <a:buNone/>
            </a:pPr>
            <a:r>
              <a:rPr b="1" lang="en" sz="380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Association for Computing Machinery  ‘ACM’</a:t>
            </a:r>
            <a:r>
              <a:rPr b="1" i="0" lang="en" sz="3800" u="none" cap="none" strike="noStrike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1" i="0" sz="3800" u="none" cap="none" strike="noStrike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3800"/>
              <a:buFont typeface="Impact"/>
              <a:buNone/>
            </a:pPr>
            <a:r>
              <a:t/>
            </a:r>
            <a:endParaRPr b="1" sz="2300">
              <a:solidFill>
                <a:srgbClr val="00285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3800"/>
              <a:buFont typeface="Impact"/>
              <a:buNone/>
            </a:pPr>
            <a:r>
              <a:rPr b="1" lang="en" sz="38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West Virginia University </a:t>
            </a:r>
            <a:r>
              <a:rPr b="1" i="0" lang="en" sz="3800" u="none" cap="none" strike="noStrike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Student C</a:t>
            </a:r>
            <a:r>
              <a:rPr b="1" lang="en" sz="38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hapter</a:t>
            </a:r>
            <a:endParaRPr b="1" i="0" sz="3800" u="none" cap="none" strike="noStrike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https://upload.wikimedia.org/wikipedia/commons/thumb/e/e8/West_Virginia_Mountaineers_logo.svg/2000px-West_Virginia_Mountaineers_logo.svg.png" id="194" name="Google Shape;1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5500" y="3858844"/>
            <a:ext cx="1109325" cy="1076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cm logo" id="195" name="Google Shape;1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9967" y="3792414"/>
            <a:ext cx="1233824" cy="123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F486F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0"/>
          <p:cNvSpPr txBox="1"/>
          <p:nvPr>
            <p:ph type="title"/>
          </p:nvPr>
        </p:nvSpPr>
        <p:spPr>
          <a:xfrm>
            <a:off x="0" y="0"/>
            <a:ext cx="9144000" cy="1492800"/>
          </a:xfrm>
          <a:prstGeom prst="rect">
            <a:avLst/>
          </a:prstGeom>
          <a:solidFill>
            <a:srgbClr val="F1C23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Publishing our App</a:t>
            </a:r>
            <a:r>
              <a:rPr b="1" lang="e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</a:t>
            </a:r>
            <a:r>
              <a:rPr b="1" lang="e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1" sz="3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0" name="Google Shape;400;p5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2600" y="1720775"/>
            <a:ext cx="3048000" cy="304800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5400000" dist="381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26756" y="23906"/>
            <a:ext cx="90870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3000"/>
              <a:buFont typeface="Impact"/>
              <a:buNone/>
            </a:pPr>
            <a:r>
              <a:rPr b="1" lang="en" sz="3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What is ACM ?</a:t>
            </a:r>
            <a:endParaRPr b="1" i="0" sz="3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1" name="Google Shape;201;p33"/>
          <p:cNvSpPr txBox="1"/>
          <p:nvPr>
            <p:ph idx="1" type="body"/>
          </p:nvPr>
        </p:nvSpPr>
        <p:spPr>
          <a:xfrm>
            <a:off x="729056" y="827063"/>
            <a:ext cx="7959300" cy="23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540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Medium"/>
              <a:buChar char="▶"/>
            </a:pP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Association for Computing Machinery </a:t>
            </a:r>
            <a:endParaRPr sz="18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254000" lvl="0" marL="215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Medium"/>
              <a:buChar char="▶"/>
            </a:pP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Nobel Prize of Computing</a:t>
            </a:r>
            <a:endParaRPr sz="18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2540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Medium"/>
              <a:buChar char="▶"/>
            </a:pP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Discount for ACM Conferences</a:t>
            </a:r>
            <a:endParaRPr sz="18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2540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Medium"/>
              <a:buChar char="▶"/>
            </a:pP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ACM Digital Library</a:t>
            </a:r>
            <a:endParaRPr sz="18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descr="Image result for acm logo" id="202" name="Google Shape;20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9967" y="3792414"/>
            <a:ext cx="1233824" cy="12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419" y="3294075"/>
            <a:ext cx="3424538" cy="163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0188" y="3294075"/>
            <a:ext cx="2655974" cy="1732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0" y="23906"/>
            <a:ext cx="91440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3000"/>
              <a:buFont typeface="Impact"/>
              <a:buNone/>
            </a:pPr>
            <a:r>
              <a:rPr b="1"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Current Chapter Officers</a:t>
            </a:r>
            <a:endParaRPr b="1" i="0" sz="3800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769181" y="1103025"/>
            <a:ext cx="7731900" cy="31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54000" lvl="0" marL="2159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Medium"/>
              <a:buChar char="▶"/>
            </a:pPr>
            <a:r>
              <a:rPr i="0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Di Pang</a:t>
            </a:r>
            <a:r>
              <a:rPr i="0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Chair</a:t>
            </a:r>
            <a:r>
              <a:rPr i="0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endParaRPr sz="18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254000" lvl="0" marL="2159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Medium"/>
              <a:buChar char="▶"/>
            </a:pPr>
            <a:r>
              <a:rPr i="0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Zoe Delilo</a:t>
            </a:r>
            <a:r>
              <a:rPr i="0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Vice-</a:t>
            </a: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Chair</a:t>
            </a:r>
            <a:r>
              <a:rPr i="0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endParaRPr i="0" sz="1800" u="none" cap="none" strike="noStrike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254000" lvl="0" marL="2159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Medium"/>
              <a:buChar char="▶"/>
            </a:pPr>
            <a:r>
              <a:rPr i="0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Catherine Hines</a:t>
            </a:r>
            <a:r>
              <a:rPr i="0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Secretary </a:t>
            </a:r>
            <a:endParaRPr sz="18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254000" lvl="0" marL="2159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Medium"/>
              <a:buChar char="▶"/>
            </a:pP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i="0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MJ Ahmad, Treasurer </a:t>
            </a:r>
            <a:endParaRPr i="0" sz="1800" u="none" cap="none" strike="noStrike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254000" lvl="0" marL="2159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Medium"/>
              <a:buChar char="▶"/>
            </a:pP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 Rebekah Kambara, Web Master</a:t>
            </a:r>
            <a:endParaRPr sz="18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254000" lvl="0" marL="2159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Medium"/>
              <a:buChar char="▶"/>
            </a:pPr>
            <a:r>
              <a:rPr i="0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 Dr. Katerina Goseva-Popstojanova, Faculty Advisor</a:t>
            </a:r>
            <a:endParaRPr i="0" sz="1800" u="none" cap="none" strike="noStrike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descr="Image result for committee clear background" id="211" name="Google Shape;21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3020" y="3460352"/>
            <a:ext cx="1507752" cy="150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-75" y="23906"/>
            <a:ext cx="91440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3000"/>
              <a:buFont typeface="Impact"/>
              <a:buNone/>
            </a:pPr>
            <a:r>
              <a:rPr b="1" i="0" lang="en" sz="3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Upcoming Events</a:t>
            </a:r>
            <a:endParaRPr b="1" i="0" sz="38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7" name="Google Shape;2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56" y="1206169"/>
            <a:ext cx="3354431" cy="335443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5"/>
          <p:cNvSpPr txBox="1"/>
          <p:nvPr/>
        </p:nvSpPr>
        <p:spPr>
          <a:xfrm>
            <a:off x="705431" y="4510313"/>
            <a:ext cx="33546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Raspberry Pi Projects</a:t>
            </a:r>
            <a:endParaRPr sz="1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9" name="Google Shape;21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2275" y="1206169"/>
            <a:ext cx="4094139" cy="219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 txBox="1"/>
          <p:nvPr/>
        </p:nvSpPr>
        <p:spPr>
          <a:xfrm>
            <a:off x="4552275" y="3454106"/>
            <a:ext cx="33546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https://projects.raspberrypi.org/en/</a:t>
            </a:r>
            <a:endParaRPr sz="1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0" y="-6356"/>
            <a:ext cx="9144000" cy="1130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Machine Learning Seminar</a:t>
            </a:r>
            <a:endParaRPr b="1" sz="3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6" name="Google Shape;22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00" y="1178138"/>
            <a:ext cx="3348750" cy="30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6457" y="1124049"/>
            <a:ext cx="5000625" cy="343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type="title"/>
          </p:nvPr>
        </p:nvSpPr>
        <p:spPr>
          <a:xfrm>
            <a:off x="0" y="-6356"/>
            <a:ext cx="9144000" cy="1130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Events Suggested by Chapter Members</a:t>
            </a:r>
            <a:endParaRPr b="1" sz="3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3" name="Google Shape;233;p37"/>
          <p:cNvSpPr txBox="1"/>
          <p:nvPr>
            <p:ph idx="1" type="body"/>
          </p:nvPr>
        </p:nvSpPr>
        <p:spPr>
          <a:xfrm>
            <a:off x="742425" y="1076869"/>
            <a:ext cx="8019600" cy="14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54000" lvl="0" marL="2159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Medium"/>
              <a:buChar char="▶"/>
            </a:pP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More Android App Development workshop?</a:t>
            </a:r>
            <a:endParaRPr sz="18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254000" lvl="0" marL="2159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Medium"/>
              <a:buChar char="▶"/>
            </a:pP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Mathematics needed for Machine Learning/Deep Learning/Artificial Intelligence ?</a:t>
            </a:r>
            <a:endParaRPr sz="18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254000" lvl="0" marL="2159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Medium"/>
              <a:buChar char="▶"/>
            </a:pP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Learning how to learn (online tutorials/courses/ books, etc)?</a:t>
            </a:r>
            <a:endParaRPr sz="18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234" name="Google Shape;23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6363" y="3819188"/>
            <a:ext cx="1244061" cy="1244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425" y="2590125"/>
            <a:ext cx="3196837" cy="232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6463" y="2590125"/>
            <a:ext cx="3046894" cy="2328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type="title"/>
          </p:nvPr>
        </p:nvSpPr>
        <p:spPr>
          <a:xfrm>
            <a:off x="0" y="23906"/>
            <a:ext cx="91167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3000"/>
              <a:buFont typeface="Impact"/>
              <a:buNone/>
            </a:pPr>
            <a:r>
              <a:rPr b="1" i="0" lang="en" sz="3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Contact Info</a:t>
            </a:r>
            <a:endParaRPr b="1" i="0" sz="3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2" name="Google Shape;242;p38"/>
          <p:cNvSpPr txBox="1"/>
          <p:nvPr>
            <p:ph idx="1" type="body"/>
          </p:nvPr>
        </p:nvSpPr>
        <p:spPr>
          <a:xfrm>
            <a:off x="595275" y="982763"/>
            <a:ext cx="7912500" cy="34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540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 Medium"/>
              <a:buChar char="▶"/>
            </a:pPr>
            <a:r>
              <a:rPr i="0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Email: </a:t>
            </a:r>
            <a:r>
              <a:rPr i="0" lang="en" sz="1800" u="sng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  <a:hlinkClick r:id="rId3"/>
              </a:rPr>
              <a:t>acmwvu@gmail.com</a:t>
            </a:r>
            <a:endParaRPr sz="18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2540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 Medium"/>
              <a:buChar char="▶"/>
            </a:pP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Website: </a:t>
            </a:r>
            <a:r>
              <a:rPr lang="en" sz="1800" u="sng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  <a:hlinkClick r:id="rId4"/>
              </a:rPr>
              <a:t>https://acm.orgs.wvu.edu/</a:t>
            </a:r>
            <a:endParaRPr sz="180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254000" lvl="0" marL="2159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Oswald Medium"/>
              <a:buChar char="▶"/>
            </a:pPr>
            <a:r>
              <a:rPr i="0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Membership:  </a:t>
            </a:r>
            <a:r>
              <a:rPr lang="en" sz="1800" u="sng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  <a:hlinkClick r:id="rId5"/>
              </a:rPr>
              <a:t>https://acm.orgs.wvu.edu/membership</a:t>
            </a:r>
            <a:r>
              <a:rPr i="0" lang="en" sz="1800" u="none" cap="none" strike="noStrike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endParaRPr sz="1800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266700" lvl="1" marL="5588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Choose </a:t>
            </a:r>
            <a:r>
              <a:rPr b="1" i="0" lang="en" sz="1800" u="sng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Student membership</a:t>
            </a:r>
            <a:r>
              <a:rPr i="0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 (</a:t>
            </a:r>
            <a:r>
              <a:rPr i="1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$19</a:t>
            </a: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 / year</a:t>
            </a:r>
            <a:r>
              <a:rPr i="0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)</a:t>
            </a:r>
            <a:endParaRPr sz="18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254000" lvl="0" marL="2159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Oswald Medium"/>
              <a:buChar char="▶"/>
            </a:pPr>
            <a:r>
              <a:rPr i="0" lang="en" sz="1800" u="none" cap="none" strike="noStrik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Send us your ACM student membership number and contact info</a:t>
            </a:r>
            <a:endParaRPr sz="18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254000" lvl="0" marL="2159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Oswald Medium"/>
              <a:buChar char="▶"/>
            </a:pPr>
            <a:r>
              <a:rPr lang="en" sz="18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We’ll add you to our chapter’s Email list</a:t>
            </a:r>
            <a:endParaRPr i="0" sz="1800" u="none" cap="none" strike="noStrike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descr="Image result for contact clear background" id="243" name="Google Shape;243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6335" y="126626"/>
            <a:ext cx="849405" cy="849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e/e8/West_Virginia_Mountaineers_logo.svg/2000px-West_Virginia_Mountaineers_logo.svg.png" id="244" name="Google Shape;244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59294" y="3881660"/>
            <a:ext cx="1179375" cy="1144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cm logo" id="245" name="Google Shape;245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37117" y="3846864"/>
            <a:ext cx="1179376" cy="117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056" y="1759600"/>
            <a:ext cx="2656596" cy="26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 txBox="1"/>
          <p:nvPr>
            <p:ph type="ctrTitle"/>
          </p:nvPr>
        </p:nvSpPr>
        <p:spPr>
          <a:xfrm>
            <a:off x="67225" y="295800"/>
            <a:ext cx="9009600" cy="1331700"/>
          </a:xfrm>
          <a:prstGeom prst="rect">
            <a:avLst/>
          </a:prstGeom>
          <a:solidFill>
            <a:srgbClr val="0F486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Android?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39"/>
          <p:cNvSpPr/>
          <p:nvPr/>
        </p:nvSpPr>
        <p:spPr>
          <a:xfrm>
            <a:off x="6725" y="4585450"/>
            <a:ext cx="9144000" cy="531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9"/>
          <p:cNvSpPr/>
          <p:nvPr/>
        </p:nvSpPr>
        <p:spPr>
          <a:xfrm rot="1626355">
            <a:off x="2653471" y="4611169"/>
            <a:ext cx="412170" cy="385606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9"/>
          <p:cNvSpPr/>
          <p:nvPr/>
        </p:nvSpPr>
        <p:spPr>
          <a:xfrm>
            <a:off x="4007200" y="4625776"/>
            <a:ext cx="417000" cy="443700"/>
          </a:xfrm>
          <a:prstGeom prst="ellipse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9"/>
          <p:cNvSpPr/>
          <p:nvPr/>
        </p:nvSpPr>
        <p:spPr>
          <a:xfrm>
            <a:off x="5224175" y="4649321"/>
            <a:ext cx="369900" cy="3966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9"/>
          <p:cNvSpPr/>
          <p:nvPr/>
        </p:nvSpPr>
        <p:spPr>
          <a:xfrm flipH="1">
            <a:off x="25" y="0"/>
            <a:ext cx="67200" cy="464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9"/>
          <p:cNvSpPr/>
          <p:nvPr/>
        </p:nvSpPr>
        <p:spPr>
          <a:xfrm flipH="1">
            <a:off x="9076800" y="0"/>
            <a:ext cx="67200" cy="464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9"/>
          <p:cNvSpPr/>
          <p:nvPr/>
        </p:nvSpPr>
        <p:spPr>
          <a:xfrm>
            <a:off x="0" y="0"/>
            <a:ext cx="9144000" cy="295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